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slideLayout" Target="../slideLayouts/slideLayout4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385" y="736044"/>
            <a:ext cx="7084100" cy="544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🚗</a:t>
            </a:r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Car Sales Analysis Dashboard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1385" y="1624251"/>
            <a:ext cx="13427631" cy="549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report details the development of a dynamic Power BI Dashboard for a car dealership, offering real-time insights into sales performance, customer preferences, and dealer efficiency across regions.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601385" y="2431494"/>
            <a:ext cx="5651183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Background &amp; Objective</a:t>
            </a:r>
            <a:endParaRPr lang="en-US" sz="2700" dirty="0"/>
          </a:p>
        </p:txBody>
      </p:sp>
      <p:sp>
        <p:nvSpPr>
          <p:cNvPr id="5" name="Shape 3"/>
          <p:cNvSpPr/>
          <p:nvPr/>
        </p:nvSpPr>
        <p:spPr>
          <a:xfrm>
            <a:off x="601385" y="3118723"/>
            <a:ext cx="6627852" cy="1859994"/>
          </a:xfrm>
          <a:prstGeom prst="roundRect">
            <a:avLst>
              <a:gd name="adj" fmla="val 5899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8525" y="3118723"/>
            <a:ext cx="91440" cy="1859994"/>
          </a:xfrm>
          <a:prstGeom prst="roundRect">
            <a:avLst>
              <a:gd name="adj" fmla="val 78932"/>
            </a:avLst>
          </a:prstGeom>
          <a:solidFill>
            <a:srgbClr val="B88E23"/>
          </a:solidFill>
          <a:ln/>
        </p:spPr>
      </p:sp>
      <p:sp>
        <p:nvSpPr>
          <p:cNvPr id="7" name="Text 5"/>
          <p:cNvSpPr/>
          <p:nvPr/>
        </p:nvSpPr>
        <p:spPr>
          <a:xfrm>
            <a:off x="864632" y="3313390"/>
            <a:ext cx="216955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Background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864632" y="3684865"/>
            <a:ext cx="6169938" cy="1099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dealership sought to understand sales, customer preferences, and dealer efficiency. The dashboard provides real-time insights for stakeholders to assess performance, compare years, identify top brands/colors/body styles, analyze regional performance, and monitor weekly trends.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7401044" y="3118723"/>
            <a:ext cx="6627971" cy="1859994"/>
          </a:xfrm>
          <a:prstGeom prst="roundRect">
            <a:avLst>
              <a:gd name="adj" fmla="val 5899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78184" y="3118723"/>
            <a:ext cx="91440" cy="1859994"/>
          </a:xfrm>
          <a:prstGeom prst="roundRect">
            <a:avLst>
              <a:gd name="adj" fmla="val 78932"/>
            </a:avLst>
          </a:prstGeom>
          <a:solidFill>
            <a:srgbClr val="B88E23"/>
          </a:solidFill>
          <a:ln/>
        </p:spPr>
      </p:sp>
      <p:sp>
        <p:nvSpPr>
          <p:cNvPr id="11" name="Text 9"/>
          <p:cNvSpPr/>
          <p:nvPr/>
        </p:nvSpPr>
        <p:spPr>
          <a:xfrm>
            <a:off x="7664291" y="3313390"/>
            <a:ext cx="2148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Objective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664291" y="3684865"/>
            <a:ext cx="6170057" cy="1099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 design a comprehensive Power BI Dashboard that tracks key KPIs (YTD, MTD, YOY, PYTD), shows weekly, company-wise, and region-wise trends, visualizes product preferences, and provides a detailed data grid for deeper analysis.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601385" y="5236369"/>
            <a:ext cx="5175528" cy="429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&amp; Modeling</a:t>
            </a:r>
            <a:endParaRPr lang="en-US" sz="2700" dirty="0"/>
          </a:p>
        </p:txBody>
      </p:sp>
      <p:sp>
        <p:nvSpPr>
          <p:cNvPr id="14" name="Shape 12"/>
          <p:cNvSpPr/>
          <p:nvPr/>
        </p:nvSpPr>
        <p:spPr>
          <a:xfrm>
            <a:off x="601385" y="5923598"/>
            <a:ext cx="13427631" cy="1569958"/>
          </a:xfrm>
          <a:prstGeom prst="roundRect">
            <a:avLst>
              <a:gd name="adj" fmla="val 459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609005" y="5931217"/>
            <a:ext cx="4470797" cy="1554718"/>
          </a:xfrm>
          <a:prstGeom prst="roundRect">
            <a:avLst>
              <a:gd name="adj" fmla="val 4642"/>
            </a:avLst>
          </a:prstGeom>
          <a:solidFill>
            <a:srgbClr val="F7EDD4"/>
          </a:solidFill>
          <a:ln/>
        </p:spPr>
      </p:sp>
      <p:sp>
        <p:nvSpPr>
          <p:cNvPr id="16" name="Text 14"/>
          <p:cNvSpPr/>
          <p:nvPr/>
        </p:nvSpPr>
        <p:spPr>
          <a:xfrm>
            <a:off x="780812" y="6103025"/>
            <a:ext cx="2148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Cleaning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780812" y="6474500"/>
            <a:ext cx="4127183" cy="824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Performed in Power Query: verified date formats, removed duplicates, ensured correct numeric and text field typing, and created a star schema.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5079802" y="5931217"/>
            <a:ext cx="4470797" cy="1554718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19" name="Shape 17"/>
          <p:cNvSpPr/>
          <p:nvPr/>
        </p:nvSpPr>
        <p:spPr>
          <a:xfrm>
            <a:off x="5079802" y="5931217"/>
            <a:ext cx="22860" cy="1554718"/>
          </a:xfrm>
          <a:prstGeom prst="roundRect">
            <a:avLst>
              <a:gd name="adj" fmla="val 315726"/>
            </a:avLst>
          </a:prstGeom>
          <a:solidFill>
            <a:srgbClr val="DDD3BA"/>
          </a:solidFill>
          <a:ln/>
        </p:spPr>
      </p:sp>
      <p:sp>
        <p:nvSpPr>
          <p:cNvPr id="20" name="Text 18"/>
          <p:cNvSpPr/>
          <p:nvPr/>
        </p:nvSpPr>
        <p:spPr>
          <a:xfrm>
            <a:off x="5251609" y="6103025"/>
            <a:ext cx="2186940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Date Table Creation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5251609" y="6474500"/>
            <a:ext cx="4127183" cy="824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dedicated Calendar table was created with Year, Month, Quarter, and Week Number columns, marked as a Date Table for time intelligence.</a:t>
            </a:r>
            <a:endParaRPr lang="en-US" sz="1350" dirty="0"/>
          </a:p>
        </p:txBody>
      </p:sp>
      <p:sp>
        <p:nvSpPr>
          <p:cNvPr id="22" name="Shape 20"/>
          <p:cNvSpPr/>
          <p:nvPr/>
        </p:nvSpPr>
        <p:spPr>
          <a:xfrm>
            <a:off x="9550598" y="5931217"/>
            <a:ext cx="4470797" cy="1554718"/>
          </a:xfrm>
          <a:prstGeom prst="rect">
            <a:avLst/>
          </a:prstGeom>
          <a:solidFill>
            <a:srgbClr val="F7EDD4"/>
          </a:solidFill>
          <a:ln/>
        </p:spPr>
      </p:sp>
      <p:sp>
        <p:nvSpPr>
          <p:cNvPr id="23" name="Shape 21"/>
          <p:cNvSpPr/>
          <p:nvPr/>
        </p:nvSpPr>
        <p:spPr>
          <a:xfrm>
            <a:off x="9550598" y="5931217"/>
            <a:ext cx="22860" cy="1554718"/>
          </a:xfrm>
          <a:prstGeom prst="roundRect">
            <a:avLst>
              <a:gd name="adj" fmla="val 315726"/>
            </a:avLst>
          </a:prstGeom>
          <a:solidFill>
            <a:srgbClr val="DDD3BA"/>
          </a:solidFill>
          <a:ln/>
        </p:spPr>
      </p:sp>
      <p:sp>
        <p:nvSpPr>
          <p:cNvPr id="24" name="Text 22"/>
          <p:cNvSpPr/>
          <p:nvPr/>
        </p:nvSpPr>
        <p:spPr>
          <a:xfrm>
            <a:off x="9722406" y="6103025"/>
            <a:ext cx="2148007" cy="2684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Modeling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9722406" y="6474500"/>
            <a:ext cx="4127183" cy="839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Implemented a clean star schema with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car_data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as the fact table and 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Calendar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as the dimension table, linked by date.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8773" y="517565"/>
            <a:ext cx="13312854" cy="11841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✅</a:t>
            </a:r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8. Push Underperforming Brands with Special Campaigns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8773" y="1777008"/>
            <a:ext cx="8996839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Insight: Company-wise grid shows leading and lagging brands.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658773" y="2412325"/>
            <a:ext cx="6562249" cy="1864162"/>
          </a:xfrm>
          <a:prstGeom prst="roundRect">
            <a:avLst>
              <a:gd name="adj" fmla="val 4241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69871" y="2623423"/>
            <a:ext cx="2352913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 Plan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69871" y="3030379"/>
            <a:ext cx="614005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Exclusive promotions for underperforming brands.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869871" y="3397329"/>
            <a:ext cx="614005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Collaboration with brand reps for training.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869871" y="3764280"/>
            <a:ext cx="614005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 models in the showroom.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7409259" y="2412325"/>
            <a:ext cx="6562368" cy="1864162"/>
          </a:xfrm>
          <a:prstGeom prst="roundRect">
            <a:avLst>
              <a:gd name="adj" fmla="val 4241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20357" y="2623423"/>
            <a:ext cx="2352913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20357" y="3030379"/>
            <a:ext cx="6140172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Balances brand performance and increases dealership revenue.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658773" y="4558784"/>
            <a:ext cx="11556444" cy="595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✅</a:t>
            </a:r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9. Use Customer Insights for Better Targeting</a:t>
            </a:r>
            <a:endParaRPr lang="en-US" sz="3700" dirty="0"/>
          </a:p>
        </p:txBody>
      </p:sp>
      <p:sp>
        <p:nvSpPr>
          <p:cNvPr id="13" name="Text 11"/>
          <p:cNvSpPr/>
          <p:nvPr/>
        </p:nvSpPr>
        <p:spPr>
          <a:xfrm>
            <a:off x="658773" y="5229939"/>
            <a:ext cx="8346758" cy="353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Insight: If your dataset contains age group, gender, or city.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658773" y="5865257"/>
            <a:ext cx="6562249" cy="1864162"/>
          </a:xfrm>
          <a:prstGeom prst="roundRect">
            <a:avLst>
              <a:gd name="adj" fmla="val 4241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869871" y="6076355"/>
            <a:ext cx="2352913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 Plan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869871" y="6483310"/>
            <a:ext cx="614005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Market SUVs to families.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869871" y="6850261"/>
            <a:ext cx="614005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compact cars to younger customers.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869871" y="7217212"/>
            <a:ext cx="6140053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ads based on city preferences.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7409259" y="5865257"/>
            <a:ext cx="6562368" cy="1864162"/>
          </a:xfrm>
          <a:prstGeom prst="roundRect">
            <a:avLst>
              <a:gd name="adj" fmla="val 4241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620357" y="6076355"/>
            <a:ext cx="2352913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7620357" y="6483310"/>
            <a:ext cx="6140172" cy="301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Increases ad efficiency and conversion.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2052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DAX Measures &amp; Dashboard Visuals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 intelligence was central to the dashboard, with DAX measures created for all key performance indicators.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396835" y="1371957"/>
            <a:ext cx="4536638" cy="1027747"/>
          </a:xfrm>
          <a:prstGeom prst="roundRect">
            <a:avLst>
              <a:gd name="adj" fmla="val 7118"/>
            </a:avLst>
          </a:prstGeom>
          <a:solidFill>
            <a:srgbClr val="FFFDFA"/>
          </a:solidFill>
          <a:ln/>
        </p:spPr>
      </p:sp>
      <p:sp>
        <p:nvSpPr>
          <p:cNvPr id="5" name="Shape 3"/>
          <p:cNvSpPr/>
          <p:nvPr/>
        </p:nvSpPr>
        <p:spPr>
          <a:xfrm>
            <a:off x="396835" y="1356717"/>
            <a:ext cx="4536638" cy="6096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6" name="Shape 4"/>
          <p:cNvSpPr/>
          <p:nvPr/>
        </p:nvSpPr>
        <p:spPr>
          <a:xfrm>
            <a:off x="2495014" y="1201936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B88E23"/>
          </a:solidFill>
          <a:ln/>
        </p:spPr>
      </p:sp>
      <p:sp>
        <p:nvSpPr>
          <p:cNvPr id="7" name="Text 5"/>
          <p:cNvSpPr/>
          <p:nvPr/>
        </p:nvSpPr>
        <p:spPr>
          <a:xfrm>
            <a:off x="2597051" y="1286947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525423" y="1655445"/>
            <a:ext cx="225552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Sales &amp; Time Intelligence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25423" y="1900595"/>
            <a:ext cx="4279463" cy="370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Calculated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 Sales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YTD Total Sales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MTD Total Sales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, and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PYTD Total Sales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using DAX functions.</a:t>
            </a:r>
            <a:endParaRPr lang="en-US" sz="850" dirty="0"/>
          </a:p>
        </p:txBody>
      </p:sp>
      <p:sp>
        <p:nvSpPr>
          <p:cNvPr id="10" name="Shape 8"/>
          <p:cNvSpPr/>
          <p:nvPr/>
        </p:nvSpPr>
        <p:spPr>
          <a:xfrm>
            <a:off x="5046821" y="1371957"/>
            <a:ext cx="4536638" cy="1027747"/>
          </a:xfrm>
          <a:prstGeom prst="roundRect">
            <a:avLst>
              <a:gd name="adj" fmla="val 7118"/>
            </a:avLst>
          </a:prstGeom>
          <a:solidFill>
            <a:srgbClr val="FFFDFA"/>
          </a:solidFill>
          <a:ln/>
        </p:spPr>
      </p:sp>
      <p:sp>
        <p:nvSpPr>
          <p:cNvPr id="11" name="Shape 9"/>
          <p:cNvSpPr/>
          <p:nvPr/>
        </p:nvSpPr>
        <p:spPr>
          <a:xfrm>
            <a:off x="5046821" y="1356717"/>
            <a:ext cx="4536638" cy="6096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2" name="Shape 10"/>
          <p:cNvSpPr/>
          <p:nvPr/>
        </p:nvSpPr>
        <p:spPr>
          <a:xfrm>
            <a:off x="7145000" y="1201936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7247037" y="1286947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050" dirty="0"/>
          </a:p>
        </p:txBody>
      </p:sp>
      <p:sp>
        <p:nvSpPr>
          <p:cNvPr id="14" name="Text 12"/>
          <p:cNvSpPr/>
          <p:nvPr/>
        </p:nvSpPr>
        <p:spPr>
          <a:xfrm>
            <a:off x="5175409" y="1655445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YOY Growth</a:t>
            </a:r>
            <a:endParaRPr lang="en-US" sz="1100" dirty="0"/>
          </a:p>
        </p:txBody>
      </p:sp>
      <p:sp>
        <p:nvSpPr>
          <p:cNvPr id="15" name="Text 13"/>
          <p:cNvSpPr/>
          <p:nvPr/>
        </p:nvSpPr>
        <p:spPr>
          <a:xfrm>
            <a:off x="5175409" y="1900595"/>
            <a:ext cx="4279463" cy="370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YOY Total Sales %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was calculated to compare current year performance against the previous year.</a:t>
            </a:r>
            <a:endParaRPr lang="en-US" sz="850" dirty="0"/>
          </a:p>
        </p:txBody>
      </p:sp>
      <p:sp>
        <p:nvSpPr>
          <p:cNvPr id="16" name="Shape 14"/>
          <p:cNvSpPr/>
          <p:nvPr/>
        </p:nvSpPr>
        <p:spPr>
          <a:xfrm>
            <a:off x="9696807" y="1371957"/>
            <a:ext cx="4536638" cy="1027747"/>
          </a:xfrm>
          <a:prstGeom prst="roundRect">
            <a:avLst>
              <a:gd name="adj" fmla="val 7118"/>
            </a:avLst>
          </a:prstGeom>
          <a:solidFill>
            <a:srgbClr val="FFFDFA"/>
          </a:solidFill>
          <a:ln/>
        </p:spPr>
      </p:sp>
      <p:sp>
        <p:nvSpPr>
          <p:cNvPr id="17" name="Shape 15"/>
          <p:cNvSpPr/>
          <p:nvPr/>
        </p:nvSpPr>
        <p:spPr>
          <a:xfrm>
            <a:off x="9696807" y="1356717"/>
            <a:ext cx="4536638" cy="6096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8" name="Shape 16"/>
          <p:cNvSpPr/>
          <p:nvPr/>
        </p:nvSpPr>
        <p:spPr>
          <a:xfrm>
            <a:off x="11794986" y="1201936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B88E23"/>
          </a:solidFill>
          <a:ln/>
        </p:spPr>
      </p:sp>
      <p:sp>
        <p:nvSpPr>
          <p:cNvPr id="19" name="Text 17"/>
          <p:cNvSpPr/>
          <p:nvPr/>
        </p:nvSpPr>
        <p:spPr>
          <a:xfrm>
            <a:off x="11897023" y="1286947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050" dirty="0"/>
          </a:p>
        </p:txBody>
      </p:sp>
      <p:sp>
        <p:nvSpPr>
          <p:cNvPr id="20" name="Text 18"/>
          <p:cNvSpPr/>
          <p:nvPr/>
        </p:nvSpPr>
        <p:spPr>
          <a:xfrm>
            <a:off x="9825395" y="1655445"/>
            <a:ext cx="188440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Average Price &amp; Cars Sold</a:t>
            </a:r>
            <a:endParaRPr lang="en-US" sz="1100" dirty="0"/>
          </a:p>
        </p:txBody>
      </p:sp>
      <p:sp>
        <p:nvSpPr>
          <p:cNvPr id="21" name="Text 19"/>
          <p:cNvSpPr/>
          <p:nvPr/>
        </p:nvSpPr>
        <p:spPr>
          <a:xfrm>
            <a:off x="9825395" y="1900595"/>
            <a:ext cx="4279463" cy="370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Metrics for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Avg Price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Cars Sold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were developed, with similar YTD, MTD, PYTD, and YOY logic applied.</a:t>
            </a:r>
            <a:endParaRPr lang="en-US" sz="850" dirty="0"/>
          </a:p>
        </p:txBody>
      </p:sp>
      <p:sp>
        <p:nvSpPr>
          <p:cNvPr id="22" name="Text 20"/>
          <p:cNvSpPr/>
          <p:nvPr/>
        </p:nvSpPr>
        <p:spPr>
          <a:xfrm>
            <a:off x="396835" y="2569726"/>
            <a:ext cx="310669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Dashboard Visuals Created</a:t>
            </a:r>
            <a:endParaRPr lang="en-US" sz="1750" dirty="0"/>
          </a:p>
        </p:txBody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3023235"/>
            <a:ext cx="3352919" cy="2072164"/>
          </a:xfrm>
          <a:prstGeom prst="rect">
            <a:avLst/>
          </a:prstGeom>
        </p:spPr>
      </p:pic>
      <p:sp>
        <p:nvSpPr>
          <p:cNvPr id="24" name="Text 21"/>
          <p:cNvSpPr/>
          <p:nvPr/>
        </p:nvSpPr>
        <p:spPr>
          <a:xfrm>
            <a:off x="396835" y="520874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KPI Cards</a:t>
            </a:r>
            <a:endParaRPr lang="en-US" sz="1100" dirty="0"/>
          </a:p>
        </p:txBody>
      </p:sp>
      <p:sp>
        <p:nvSpPr>
          <p:cNvPr id="25" name="Text 22"/>
          <p:cNvSpPr/>
          <p:nvPr/>
        </p:nvSpPr>
        <p:spPr>
          <a:xfrm>
            <a:off x="396835" y="5453896"/>
            <a:ext cx="3352919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Displayed YTD Total Sales, MTD Total Sales, YOY % Sales, YTD Cars Sold, YTD Average Price, and YOY Avg Price with conditional formatting.</a:t>
            </a:r>
            <a:endParaRPr lang="en-US" sz="850" dirty="0"/>
          </a:p>
        </p:txBody>
      </p:sp>
      <p:pic>
        <p:nvPicPr>
          <p:cNvPr id="2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439" y="3023235"/>
            <a:ext cx="3352919" cy="2072164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3891439" y="5208746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YTD Weekly Trend</a:t>
            </a:r>
            <a:endParaRPr lang="en-US" sz="1100" dirty="0"/>
          </a:p>
        </p:txBody>
      </p:sp>
      <p:sp>
        <p:nvSpPr>
          <p:cNvPr id="28" name="Text 24"/>
          <p:cNvSpPr/>
          <p:nvPr/>
        </p:nvSpPr>
        <p:spPr>
          <a:xfrm>
            <a:off x="3891439" y="5453896"/>
            <a:ext cx="335291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line chart highlighted sales patterns, peaks, seasonal dips, and week-over-week variations.</a:t>
            </a:r>
            <a:endParaRPr lang="en-US" sz="850" dirty="0"/>
          </a:p>
        </p:txBody>
      </p:sp>
      <p:pic>
        <p:nvPicPr>
          <p:cNvPr id="2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042" y="3023235"/>
            <a:ext cx="3352919" cy="2072164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7386042" y="5208746"/>
            <a:ext cx="191250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Company-Wise Sales Grid</a:t>
            </a:r>
            <a:endParaRPr lang="en-US" sz="1100" dirty="0"/>
          </a:p>
        </p:txBody>
      </p:sp>
      <p:sp>
        <p:nvSpPr>
          <p:cNvPr id="31" name="Text 26"/>
          <p:cNvSpPr/>
          <p:nvPr/>
        </p:nvSpPr>
        <p:spPr>
          <a:xfrm>
            <a:off x="7386042" y="5453896"/>
            <a:ext cx="335291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tabular grid compared performance across brands, including YTD sales, YOY trend, and market share.</a:t>
            </a:r>
            <a:endParaRPr lang="en-US" sz="850" dirty="0"/>
          </a:p>
        </p:txBody>
      </p:sp>
      <p:pic>
        <p:nvPicPr>
          <p:cNvPr id="3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0646" y="3023235"/>
            <a:ext cx="3352919" cy="2072164"/>
          </a:xfrm>
          <a:prstGeom prst="rect">
            <a:avLst/>
          </a:prstGeom>
        </p:spPr>
      </p:pic>
      <p:sp>
        <p:nvSpPr>
          <p:cNvPr id="33" name="Text 27"/>
          <p:cNvSpPr/>
          <p:nvPr/>
        </p:nvSpPr>
        <p:spPr>
          <a:xfrm>
            <a:off x="10880646" y="5208746"/>
            <a:ext cx="202120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Sales by Body Style &amp; Color</a:t>
            </a:r>
            <a:endParaRPr lang="en-US" sz="1100" dirty="0"/>
          </a:p>
        </p:txBody>
      </p:sp>
      <p:sp>
        <p:nvSpPr>
          <p:cNvPr id="34" name="Text 28"/>
          <p:cNvSpPr/>
          <p:nvPr/>
        </p:nvSpPr>
        <p:spPr>
          <a:xfrm>
            <a:off x="10880646" y="5453896"/>
            <a:ext cx="335291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Donut charts visualized product preferences by body style and color, aiding inventory planning.</a:t>
            </a:r>
            <a:endParaRPr lang="en-US" sz="850" dirty="0"/>
          </a:p>
        </p:txBody>
      </p:sp>
      <p:pic>
        <p:nvPicPr>
          <p:cNvPr id="3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35" y="6225064"/>
            <a:ext cx="3352919" cy="2072164"/>
          </a:xfrm>
          <a:prstGeom prst="rect">
            <a:avLst/>
          </a:prstGeom>
        </p:spPr>
      </p:pic>
      <p:sp>
        <p:nvSpPr>
          <p:cNvPr id="36" name="Text 29"/>
          <p:cNvSpPr/>
          <p:nvPr/>
        </p:nvSpPr>
        <p:spPr>
          <a:xfrm>
            <a:off x="396835" y="8410575"/>
            <a:ext cx="165127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Sales by Dealer Region</a:t>
            </a:r>
            <a:endParaRPr lang="en-US" sz="1100" dirty="0"/>
          </a:p>
        </p:txBody>
      </p:sp>
      <p:sp>
        <p:nvSpPr>
          <p:cNvPr id="37" name="Text 30"/>
          <p:cNvSpPr/>
          <p:nvPr/>
        </p:nvSpPr>
        <p:spPr>
          <a:xfrm>
            <a:off x="396835" y="8655725"/>
            <a:ext cx="335291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geographic map identified high and low-performing regions and the impact of the dealer network.</a:t>
            </a:r>
            <a:endParaRPr lang="en-US" sz="850" dirty="0"/>
          </a:p>
        </p:txBody>
      </p:sp>
      <p:pic>
        <p:nvPicPr>
          <p:cNvPr id="3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439" y="6225064"/>
            <a:ext cx="3352919" cy="2072164"/>
          </a:xfrm>
          <a:prstGeom prst="rect">
            <a:avLst/>
          </a:prstGeom>
        </p:spPr>
      </p:pic>
      <p:sp>
        <p:nvSpPr>
          <p:cNvPr id="39" name="Text 31"/>
          <p:cNvSpPr/>
          <p:nvPr/>
        </p:nvSpPr>
        <p:spPr>
          <a:xfrm>
            <a:off x="3891439" y="8410575"/>
            <a:ext cx="144553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Detailed Sales Table</a:t>
            </a:r>
            <a:endParaRPr lang="en-US" sz="1100" dirty="0"/>
          </a:p>
        </p:txBody>
      </p:sp>
      <p:sp>
        <p:nvSpPr>
          <p:cNvPr id="40" name="Text 32"/>
          <p:cNvSpPr/>
          <p:nvPr/>
        </p:nvSpPr>
        <p:spPr>
          <a:xfrm>
            <a:off x="3891439" y="8655725"/>
            <a:ext cx="3352919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comprehensive data grid provided full transparency for deep analysis, including model, price, and quantity sold.</a:t>
            </a:r>
            <a:endParaRPr lang="en-US" sz="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9953" y="584716"/>
            <a:ext cx="6735723" cy="517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Business Insights Identified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579953" y="1433751"/>
            <a:ext cx="13470493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dashboard visuals revealed critical insights into sales performance and customer behavior.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79953" y="1885236"/>
            <a:ext cx="6652379" cy="1897856"/>
          </a:xfrm>
          <a:prstGeom prst="roundRect">
            <a:avLst>
              <a:gd name="adj" fmla="val 3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53189" y="2058472"/>
            <a:ext cx="497086" cy="497086"/>
          </a:xfrm>
          <a:prstGeom prst="roundRect">
            <a:avLst>
              <a:gd name="adj" fmla="val 18393368"/>
            </a:avLst>
          </a:prstGeom>
          <a:solidFill>
            <a:srgbClr val="B88E23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89873" y="2195155"/>
            <a:ext cx="223599" cy="22359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3189" y="2721173"/>
            <a:ext cx="2716173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SUV &amp; Sedan Dominance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3189" y="3079552"/>
            <a:ext cx="6305907" cy="53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These segments contribute the highest revenue and units sold, indicating strong market demand.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7397948" y="1885236"/>
            <a:ext cx="6652498" cy="1897856"/>
          </a:xfrm>
          <a:prstGeom prst="roundRect">
            <a:avLst>
              <a:gd name="adj" fmla="val 3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571184" y="2058472"/>
            <a:ext cx="497086" cy="497086"/>
          </a:xfrm>
          <a:prstGeom prst="roundRect">
            <a:avLst>
              <a:gd name="adj" fmla="val 18393368"/>
            </a:avLst>
          </a:prstGeom>
          <a:solidFill>
            <a:srgbClr val="B88E23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07868" y="2195155"/>
            <a:ext cx="223599" cy="22359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71184" y="2721173"/>
            <a:ext cx="2791539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Regional Outperformance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7571184" y="3079552"/>
            <a:ext cx="630602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Western and Southern dealer regions consistently show strong YTD performance.</a:t>
            </a:r>
            <a:endParaRPr lang="en-US" sz="1300" dirty="0"/>
          </a:p>
        </p:txBody>
      </p:sp>
      <p:sp>
        <p:nvSpPr>
          <p:cNvPr id="14" name="Shape 10"/>
          <p:cNvSpPr/>
          <p:nvPr/>
        </p:nvSpPr>
        <p:spPr>
          <a:xfrm>
            <a:off x="579953" y="3948708"/>
            <a:ext cx="6652379" cy="1897856"/>
          </a:xfrm>
          <a:prstGeom prst="roundRect">
            <a:avLst>
              <a:gd name="adj" fmla="val 3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53189" y="4121944"/>
            <a:ext cx="497086" cy="497086"/>
          </a:xfrm>
          <a:prstGeom prst="roundRect">
            <a:avLst>
              <a:gd name="adj" fmla="val 18393368"/>
            </a:avLst>
          </a:prstGeom>
          <a:solidFill>
            <a:srgbClr val="B88E23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873" y="4258628"/>
            <a:ext cx="223599" cy="22359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53189" y="4784646"/>
            <a:ext cx="2071211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Popular Colors</a:t>
            </a:r>
            <a:endParaRPr lang="en-US" sz="1600" dirty="0"/>
          </a:p>
        </p:txBody>
      </p:sp>
      <p:sp>
        <p:nvSpPr>
          <p:cNvPr id="18" name="Text 13"/>
          <p:cNvSpPr/>
          <p:nvPr/>
        </p:nvSpPr>
        <p:spPr>
          <a:xfrm>
            <a:off x="753189" y="5143024"/>
            <a:ext cx="6305907" cy="530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Blue, White, and Black cars are the most sold colors, influencing inventory decisions.</a:t>
            </a:r>
            <a:endParaRPr lang="en-US" sz="1300" dirty="0"/>
          </a:p>
        </p:txBody>
      </p:sp>
      <p:sp>
        <p:nvSpPr>
          <p:cNvPr id="19" name="Shape 14"/>
          <p:cNvSpPr/>
          <p:nvPr/>
        </p:nvSpPr>
        <p:spPr>
          <a:xfrm>
            <a:off x="7397948" y="3948708"/>
            <a:ext cx="6652498" cy="1897856"/>
          </a:xfrm>
          <a:prstGeom prst="roundRect">
            <a:avLst>
              <a:gd name="adj" fmla="val 3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571184" y="4121944"/>
            <a:ext cx="497086" cy="497086"/>
          </a:xfrm>
          <a:prstGeom prst="roundRect">
            <a:avLst>
              <a:gd name="adj" fmla="val 18393368"/>
            </a:avLst>
          </a:prstGeom>
          <a:solidFill>
            <a:srgbClr val="B88E23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07868" y="4258628"/>
            <a:ext cx="223599" cy="22359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571184" y="4784646"/>
            <a:ext cx="2125385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Steady YTD Growth</a:t>
            </a:r>
            <a:endParaRPr lang="en-US" sz="1600" dirty="0"/>
          </a:p>
        </p:txBody>
      </p:sp>
      <p:sp>
        <p:nvSpPr>
          <p:cNvPr id="23" name="Text 17"/>
          <p:cNvSpPr/>
          <p:nvPr/>
        </p:nvSpPr>
        <p:spPr>
          <a:xfrm>
            <a:off x="7571184" y="5143024"/>
            <a:ext cx="630602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Overall YOY growth is positive, reflecting improved performance.</a:t>
            </a:r>
            <a:endParaRPr lang="en-US" sz="1300" dirty="0"/>
          </a:p>
        </p:txBody>
      </p:sp>
      <p:sp>
        <p:nvSpPr>
          <p:cNvPr id="24" name="Shape 18"/>
          <p:cNvSpPr/>
          <p:nvPr/>
        </p:nvSpPr>
        <p:spPr>
          <a:xfrm>
            <a:off x="579953" y="6012180"/>
            <a:ext cx="6652379" cy="1632704"/>
          </a:xfrm>
          <a:prstGeom prst="roundRect">
            <a:avLst>
              <a:gd name="adj" fmla="val 426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753189" y="6185416"/>
            <a:ext cx="497086" cy="497086"/>
          </a:xfrm>
          <a:prstGeom prst="roundRect">
            <a:avLst>
              <a:gd name="adj" fmla="val 18393368"/>
            </a:avLst>
          </a:prstGeom>
          <a:solidFill>
            <a:srgbClr val="B88E23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9873" y="6322100"/>
            <a:ext cx="223599" cy="22359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53189" y="6848118"/>
            <a:ext cx="2071211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Company Leaders</a:t>
            </a:r>
            <a:endParaRPr lang="en-US" sz="1600" dirty="0"/>
          </a:p>
        </p:txBody>
      </p:sp>
      <p:sp>
        <p:nvSpPr>
          <p:cNvPr id="28" name="Text 21"/>
          <p:cNvSpPr/>
          <p:nvPr/>
        </p:nvSpPr>
        <p:spPr>
          <a:xfrm>
            <a:off x="753189" y="7206496"/>
            <a:ext cx="6305907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Brands like Ford, Toyota, and BMW exhibit the highest YTD sales.</a:t>
            </a:r>
            <a:endParaRPr lang="en-US" sz="1300" dirty="0"/>
          </a:p>
        </p:txBody>
      </p:sp>
      <p:sp>
        <p:nvSpPr>
          <p:cNvPr id="29" name="Shape 22"/>
          <p:cNvSpPr/>
          <p:nvPr/>
        </p:nvSpPr>
        <p:spPr>
          <a:xfrm>
            <a:off x="7397948" y="6012180"/>
            <a:ext cx="6652498" cy="1632704"/>
          </a:xfrm>
          <a:prstGeom prst="roundRect">
            <a:avLst>
              <a:gd name="adj" fmla="val 426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30" name="Shape 23"/>
          <p:cNvSpPr/>
          <p:nvPr/>
        </p:nvSpPr>
        <p:spPr>
          <a:xfrm>
            <a:off x="7571184" y="6185416"/>
            <a:ext cx="497086" cy="497086"/>
          </a:xfrm>
          <a:prstGeom prst="roundRect">
            <a:avLst>
              <a:gd name="adj" fmla="val 18393368"/>
            </a:avLst>
          </a:prstGeom>
          <a:solidFill>
            <a:srgbClr val="B88E23"/>
          </a:solidFill>
          <a:ln/>
        </p:spPr>
      </p:sp>
      <p:pic>
        <p:nvPicPr>
          <p:cNvPr id="31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07868" y="6322100"/>
            <a:ext cx="223599" cy="223599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7571184" y="6848118"/>
            <a:ext cx="2077164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Cyclic Weekly Sales</a:t>
            </a:r>
            <a:endParaRPr lang="en-US" sz="1600" dirty="0"/>
          </a:p>
        </p:txBody>
      </p:sp>
      <p:sp>
        <p:nvSpPr>
          <p:cNvPr id="33" name="Text 25"/>
          <p:cNvSpPr/>
          <p:nvPr/>
        </p:nvSpPr>
        <p:spPr>
          <a:xfrm>
            <a:off x="7571184" y="7206496"/>
            <a:ext cx="630602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Sales spike during specific weeks, possibly around weekends or discount periods.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3786"/>
            <a:ext cx="112166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✅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1. Focus on Best-Selling Body Styles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23291"/>
            <a:ext cx="891159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Insight: SUV and Sedan have the highest YTD sales.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793790" y="5188744"/>
            <a:ext cx="6407944" cy="2252305"/>
          </a:xfrm>
          <a:prstGeom prst="roundRect">
            <a:avLst>
              <a:gd name="adj" fmla="val 4230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1084" y="5446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 Plan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5936456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Increase inventory for SUVs and Sedans.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1084" y="6378654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Launch targeted promotions for these segments.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682085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 special financing options.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5188744"/>
            <a:ext cx="6408063" cy="2252305"/>
          </a:xfrm>
          <a:prstGeom prst="roundRect">
            <a:avLst>
              <a:gd name="adj" fmla="val 4230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85842" y="5446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685842" y="5936456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Higher conversion rates due to strong existing demand.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98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666" y="3306008"/>
            <a:ext cx="13113068" cy="1362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✅</a:t>
            </a:r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2. Optimize Inventory Based on Most Popular Colors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58666" y="4755237"/>
            <a:ext cx="8060412" cy="406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Insight: White, Blue, Black are top-selling colors.</a:t>
            </a:r>
            <a:endParaRPr lang="en-US" sz="2550" dirty="0"/>
          </a:p>
        </p:txBody>
      </p:sp>
      <p:sp>
        <p:nvSpPr>
          <p:cNvPr id="5" name="Shape 2"/>
          <p:cNvSpPr/>
          <p:nvPr/>
        </p:nvSpPr>
        <p:spPr>
          <a:xfrm>
            <a:off x="758666" y="5486757"/>
            <a:ext cx="6448187" cy="2155269"/>
          </a:xfrm>
          <a:prstGeom prst="roundRect">
            <a:avLst>
              <a:gd name="adj" fmla="val 4225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05840" y="5733931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 Plan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05840" y="6202680"/>
            <a:ext cx="595383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Stock more units in these popular colors.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05840" y="6625352"/>
            <a:ext cx="595383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 orders of slow-moving colors.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05840" y="7048024"/>
            <a:ext cx="595383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 discounts to clear slow-moving colors.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423547" y="5486757"/>
            <a:ext cx="6448187" cy="2155269"/>
          </a:xfrm>
          <a:prstGeom prst="roundRect">
            <a:avLst>
              <a:gd name="adj" fmla="val 4225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670721" y="5733931"/>
            <a:ext cx="2709863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670721" y="6202680"/>
            <a:ext cx="5953839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Faster inventory turnover and higher customer satisfaction.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4177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✅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3. Strengthen High-Performing Regions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50056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Insight: Certain regions (ex: West/South) drive more YTD sales.</a:t>
            </a:r>
            <a:endParaRPr lang="en-US" sz="2650" dirty="0"/>
          </a:p>
        </p:txBody>
      </p:sp>
      <p:sp>
        <p:nvSpPr>
          <p:cNvPr id="5" name="Shape 2"/>
          <p:cNvSpPr/>
          <p:nvPr/>
        </p:nvSpPr>
        <p:spPr>
          <a:xfrm>
            <a:off x="793790" y="3540800"/>
            <a:ext cx="7556421" cy="2252305"/>
          </a:xfrm>
          <a:prstGeom prst="roundRect">
            <a:avLst>
              <a:gd name="adj" fmla="val 4230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1084" y="3798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 Plan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4288512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Allocate more inventory to high-performing regions.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1084" y="4730710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Increase marketing spend there.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5172908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Expand dealer branches in high-demand areas.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6019919"/>
            <a:ext cx="7556421" cy="1367909"/>
          </a:xfrm>
          <a:prstGeom prst="roundRect">
            <a:avLst>
              <a:gd name="adj" fmla="val 696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1084" y="62772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51084" y="6767632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Maximize revenue from regions with proven demand.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9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191" y="603647"/>
            <a:ext cx="7607618" cy="2065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✅</a:t>
            </a:r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4. Improve Dealer Performance in Weak Regions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8191" y="2756773"/>
            <a:ext cx="7607618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Insight: Some regions show weak YTD Cars Sold.</a:t>
            </a:r>
            <a:endParaRPr lang="en-US" sz="2550" dirty="0"/>
          </a:p>
        </p:txBody>
      </p:sp>
      <p:sp>
        <p:nvSpPr>
          <p:cNvPr id="5" name="Shape 2"/>
          <p:cNvSpPr/>
          <p:nvPr/>
        </p:nvSpPr>
        <p:spPr>
          <a:xfrm>
            <a:off x="768191" y="3908941"/>
            <a:ext cx="7607618" cy="2181820"/>
          </a:xfrm>
          <a:prstGeom prst="roundRect">
            <a:avLst>
              <a:gd name="adj" fmla="val 4226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18103" y="4158853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 Plan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18103" y="4633555"/>
            <a:ext cx="7107793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Conduct dealer training (CRM, negotiation, product demo).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18103" y="5061585"/>
            <a:ext cx="7107793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 incentives for meeting sales targets.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18103" y="5489615"/>
            <a:ext cx="7107793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 local advertising in low-performing regions.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8191" y="6310193"/>
            <a:ext cx="7607618" cy="1325761"/>
          </a:xfrm>
          <a:prstGeom prst="roundRect">
            <a:avLst>
              <a:gd name="adj" fmla="val 695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18103" y="6560106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18103" y="7034808"/>
            <a:ext cx="7107793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Closes the performance gap between regions.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9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191" y="603647"/>
            <a:ext cx="7607618" cy="20653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✅</a:t>
            </a:r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5. Use Weekly Trend Data for Targeted Promotions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68191" y="2756773"/>
            <a:ext cx="7607618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Insight: Weekly trend line shows peaks and dips.</a:t>
            </a:r>
            <a:endParaRPr lang="en-US" sz="2550" dirty="0"/>
          </a:p>
        </p:txBody>
      </p:sp>
      <p:sp>
        <p:nvSpPr>
          <p:cNvPr id="5" name="Shape 2"/>
          <p:cNvSpPr/>
          <p:nvPr/>
        </p:nvSpPr>
        <p:spPr>
          <a:xfrm>
            <a:off x="768191" y="3908941"/>
            <a:ext cx="7607618" cy="2181820"/>
          </a:xfrm>
          <a:prstGeom prst="roundRect">
            <a:avLst>
              <a:gd name="adj" fmla="val 4226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18103" y="4158853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 Plan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018103" y="4633555"/>
            <a:ext cx="7107793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Run promotions during historically slow weeks.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18103" y="5061585"/>
            <a:ext cx="7107793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Launch weekend flash sales (if weekend sales spike).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018103" y="5489615"/>
            <a:ext cx="7107793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 festival/seasonal discounts where spikes occur.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8191" y="6310193"/>
            <a:ext cx="7607618" cy="1325761"/>
          </a:xfrm>
          <a:prstGeom prst="roundRect">
            <a:avLst>
              <a:gd name="adj" fmla="val 695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18103" y="6560106"/>
            <a:ext cx="2743795" cy="3430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18103" y="7034808"/>
            <a:ext cx="7107793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Smoothens sales fluctuation and boosts overall revenue.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9366" y="931545"/>
            <a:ext cx="12730877" cy="578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✅</a:t>
            </a:r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6. Leverage YOY Analysis for Growth Opportunities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639366" y="1583055"/>
            <a:ext cx="905041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Insight: YOY growth shows improving or declining performance.</a:t>
            </a:r>
            <a:endParaRPr lang="en-US" sz="2150" dirty="0"/>
          </a:p>
        </p:txBody>
      </p:sp>
      <p:sp>
        <p:nvSpPr>
          <p:cNvPr id="4" name="Shape 2"/>
          <p:cNvSpPr/>
          <p:nvPr/>
        </p:nvSpPr>
        <p:spPr>
          <a:xfrm>
            <a:off x="639366" y="2199442"/>
            <a:ext cx="6584513" cy="1746409"/>
          </a:xfrm>
          <a:prstGeom prst="roundRect">
            <a:avLst>
              <a:gd name="adj" fmla="val 4393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44868" y="2404943"/>
            <a:ext cx="2283500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 Plan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844868" y="2799874"/>
            <a:ext cx="6173510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declining YOY: investigate pricing, competition, dealer activity.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844868" y="3155990"/>
            <a:ext cx="6173510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For growing YOY: double down on successful strategies (models, regions).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7406521" y="2199442"/>
            <a:ext cx="6584513" cy="1746409"/>
          </a:xfrm>
          <a:prstGeom prst="roundRect">
            <a:avLst>
              <a:gd name="adj" fmla="val 4393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12023" y="2404943"/>
            <a:ext cx="2283500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12023" y="2799874"/>
            <a:ext cx="6173510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Data-driven decision-making based on real performance.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39366" y="4219813"/>
            <a:ext cx="7056120" cy="578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✅</a:t>
            </a:r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7. Enhance Pricing Strategy</a:t>
            </a:r>
            <a:endParaRPr lang="en-US" sz="3550" dirty="0"/>
          </a:p>
        </p:txBody>
      </p:sp>
      <p:sp>
        <p:nvSpPr>
          <p:cNvPr id="12" name="Text 10"/>
          <p:cNvSpPr/>
          <p:nvPr/>
        </p:nvSpPr>
        <p:spPr>
          <a:xfrm>
            <a:off x="639366" y="4871323"/>
            <a:ext cx="9587627" cy="342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Insight: YTD Average Price and YOY Avg Price show price sensitivity.</a:t>
            </a:r>
            <a:endParaRPr lang="en-US" sz="2150" dirty="0"/>
          </a:p>
        </p:txBody>
      </p:sp>
      <p:sp>
        <p:nvSpPr>
          <p:cNvPr id="13" name="Shape 11"/>
          <p:cNvSpPr/>
          <p:nvPr/>
        </p:nvSpPr>
        <p:spPr>
          <a:xfrm>
            <a:off x="639366" y="5487710"/>
            <a:ext cx="6584513" cy="1810345"/>
          </a:xfrm>
          <a:prstGeom prst="roundRect">
            <a:avLst>
              <a:gd name="adj" fmla="val 4238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44868" y="5693212"/>
            <a:ext cx="2283500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Action Plan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44868" y="6088142"/>
            <a:ext cx="6173510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Review pricing for slow-moving models.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844868" y="6444258"/>
            <a:ext cx="6173510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Introduce bundle offers (insurance + accessories).</a:t>
            </a:r>
            <a:endParaRPr lang="en-US" sz="1400" dirty="0"/>
          </a:p>
        </p:txBody>
      </p:sp>
      <p:sp>
        <p:nvSpPr>
          <p:cNvPr id="17" name="Text 15"/>
          <p:cNvSpPr/>
          <p:nvPr/>
        </p:nvSpPr>
        <p:spPr>
          <a:xfrm>
            <a:off x="844868" y="6800374"/>
            <a:ext cx="6173510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Adjust pricing by region based on demand.</a:t>
            </a:r>
            <a:endParaRPr lang="en-US" sz="1400" dirty="0"/>
          </a:p>
        </p:txBody>
      </p:sp>
      <p:sp>
        <p:nvSpPr>
          <p:cNvPr id="18" name="Shape 16"/>
          <p:cNvSpPr/>
          <p:nvPr/>
        </p:nvSpPr>
        <p:spPr>
          <a:xfrm>
            <a:off x="7406521" y="5487710"/>
            <a:ext cx="6584513" cy="1810345"/>
          </a:xfrm>
          <a:prstGeom prst="roundRect">
            <a:avLst>
              <a:gd name="adj" fmla="val 4238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12023" y="5693212"/>
            <a:ext cx="2283500" cy="28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612023" y="6088142"/>
            <a:ext cx="6173510" cy="292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Improves profit margin without losing sales volume.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2025-12-10T11:11:12Z</dcterms:created>
  <dcterms:modified xsi:type="dcterms:W3CDTF">2025-12-10T11:11:12Z</dcterms:modified>
</cp:coreProperties>
</file>